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7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B97EB2-BD93-4940-AE43-A8E05532D4A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CE2D5C-97C3-4EB7-8EFC-BF3016FFBD2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 dirty="0">
              <a:solidFill>
                <a:schemeClr val="tx2">
                  <a:lumMod val="90000"/>
                  <a:lumOff val="10000"/>
                </a:schemeClr>
              </a:solidFill>
            </a:rPr>
            <a:t>ELCSS Course Overview</a:t>
          </a:r>
          <a:endParaRPr lang="en-US" sz="2000" dirty="0">
            <a:solidFill>
              <a:schemeClr val="tx2">
                <a:lumMod val="90000"/>
                <a:lumOff val="10000"/>
              </a:schemeClr>
            </a:solidFill>
          </a:endParaRPr>
        </a:p>
      </dgm:t>
    </dgm:pt>
    <dgm:pt modelId="{DECD1F16-772D-455A-91BD-D8F891E011EA}" type="parTrans" cxnId="{A0AEC21A-8085-4E5C-8F83-FEA2C7EF0822}">
      <dgm:prSet/>
      <dgm:spPr/>
      <dgm:t>
        <a:bodyPr/>
        <a:lstStyle/>
        <a:p>
          <a:endParaRPr lang="en-US"/>
        </a:p>
      </dgm:t>
    </dgm:pt>
    <dgm:pt modelId="{F06D99D2-68A8-4CDC-81BB-EB1B4B90BD72}" type="sibTrans" cxnId="{A0AEC21A-8085-4E5C-8F83-FEA2C7EF0822}">
      <dgm:prSet/>
      <dgm:spPr/>
      <dgm:t>
        <a:bodyPr/>
        <a:lstStyle/>
        <a:p>
          <a:endParaRPr lang="en-US"/>
        </a:p>
      </dgm:t>
    </dgm:pt>
    <dgm:pt modelId="{6C433B49-230D-46C6-B4D3-2EA39275377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solidFill>
                <a:schemeClr val="tx2">
                  <a:lumMod val="90000"/>
                  <a:lumOff val="10000"/>
                </a:schemeClr>
              </a:solidFill>
            </a:rPr>
            <a:t>This five-day course is designed for students who have studied Latin for one to three years and are preparing for their GCSE exams in June 2027. </a:t>
          </a:r>
          <a:endParaRPr lang="en-US" dirty="0">
            <a:solidFill>
              <a:schemeClr val="tx2">
                <a:lumMod val="90000"/>
                <a:lumOff val="10000"/>
              </a:schemeClr>
            </a:solidFill>
          </a:endParaRPr>
        </a:p>
      </dgm:t>
    </dgm:pt>
    <dgm:pt modelId="{4107BCAF-E17D-4596-9E49-AB0E1D3D73AD}" type="parTrans" cxnId="{F0226C93-72D5-49A1-B201-F95BFA7F69C9}">
      <dgm:prSet/>
      <dgm:spPr/>
      <dgm:t>
        <a:bodyPr/>
        <a:lstStyle/>
        <a:p>
          <a:endParaRPr lang="en-US"/>
        </a:p>
      </dgm:t>
    </dgm:pt>
    <dgm:pt modelId="{658CD833-E32F-40CD-88B9-C935E8844E60}" type="sibTrans" cxnId="{F0226C93-72D5-49A1-B201-F95BFA7F69C9}">
      <dgm:prSet/>
      <dgm:spPr/>
      <dgm:t>
        <a:bodyPr/>
        <a:lstStyle/>
        <a:p>
          <a:endParaRPr lang="en-US"/>
        </a:p>
      </dgm:t>
    </dgm:pt>
    <dgm:pt modelId="{4D9E97CA-8EC6-41E1-9286-0E6C3B9010F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solidFill>
                <a:schemeClr val="tx2">
                  <a:lumMod val="90000"/>
                  <a:lumOff val="10000"/>
                </a:schemeClr>
              </a:solidFill>
            </a:rPr>
            <a:t>It is especially helpful for anyone who has just finished Yr10 and wants to strengthen their skills in the language component of the course, particularly fine-tuning key vocabulary and grammar. </a:t>
          </a:r>
          <a:endParaRPr lang="en-US" dirty="0">
            <a:solidFill>
              <a:schemeClr val="tx2">
                <a:lumMod val="90000"/>
                <a:lumOff val="10000"/>
              </a:schemeClr>
            </a:solidFill>
          </a:endParaRPr>
        </a:p>
      </dgm:t>
    </dgm:pt>
    <dgm:pt modelId="{CFCBED08-D359-40C7-92A4-890618E91DCB}" type="parTrans" cxnId="{0C1E3012-F802-4CE5-A701-332E4CFBAFDF}">
      <dgm:prSet/>
      <dgm:spPr/>
      <dgm:t>
        <a:bodyPr/>
        <a:lstStyle/>
        <a:p>
          <a:endParaRPr lang="en-US"/>
        </a:p>
      </dgm:t>
    </dgm:pt>
    <dgm:pt modelId="{6BDDB5D8-803E-45B8-ADE6-0B5E60F4417E}" type="sibTrans" cxnId="{0C1E3012-F802-4CE5-A701-332E4CFBAFDF}">
      <dgm:prSet/>
      <dgm:spPr/>
      <dgm:t>
        <a:bodyPr/>
        <a:lstStyle/>
        <a:p>
          <a:endParaRPr lang="en-US"/>
        </a:p>
      </dgm:t>
    </dgm:pt>
    <dgm:pt modelId="{B3A61C9C-C59B-462C-BE70-83279A408BA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solidFill>
                <a:schemeClr val="tx2">
                  <a:lumMod val="90000"/>
                  <a:lumOff val="10000"/>
                </a:schemeClr>
              </a:solidFill>
            </a:rPr>
            <a:t>Taught by expert classics teachers, the sessions focus on making Latin clearer, more manageable, and even enjoyable. </a:t>
          </a:r>
          <a:endParaRPr lang="en-US" dirty="0">
            <a:solidFill>
              <a:schemeClr val="tx2">
                <a:lumMod val="90000"/>
                <a:lumOff val="10000"/>
              </a:schemeClr>
            </a:solidFill>
          </a:endParaRPr>
        </a:p>
      </dgm:t>
    </dgm:pt>
    <dgm:pt modelId="{306184A3-A82C-42D3-8B07-516EF26BE2CD}" type="parTrans" cxnId="{0C4E42FC-4451-445A-8D16-098048816499}">
      <dgm:prSet/>
      <dgm:spPr/>
      <dgm:t>
        <a:bodyPr/>
        <a:lstStyle/>
        <a:p>
          <a:endParaRPr lang="en-US"/>
        </a:p>
      </dgm:t>
    </dgm:pt>
    <dgm:pt modelId="{3C8283B9-15C2-4511-84B9-419B6BB1DEBC}" type="sibTrans" cxnId="{0C4E42FC-4451-445A-8D16-098048816499}">
      <dgm:prSet/>
      <dgm:spPr/>
      <dgm:t>
        <a:bodyPr/>
        <a:lstStyle/>
        <a:p>
          <a:endParaRPr lang="en-US"/>
        </a:p>
      </dgm:t>
    </dgm:pt>
    <dgm:pt modelId="{FDD60924-C625-4AE2-89E6-D9F6BF5FAA3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solidFill>
                <a:schemeClr val="tx2">
                  <a:lumMod val="90000"/>
                  <a:lumOff val="10000"/>
                </a:schemeClr>
              </a:solidFill>
            </a:rPr>
            <a:t>You’ll work through essential grammar and syntax needed for GCSE success by working on your exam technique and completing engaging learning activities.</a:t>
          </a:r>
          <a:endParaRPr lang="en-US" dirty="0">
            <a:solidFill>
              <a:schemeClr val="tx2">
                <a:lumMod val="90000"/>
                <a:lumOff val="10000"/>
              </a:schemeClr>
            </a:solidFill>
          </a:endParaRPr>
        </a:p>
      </dgm:t>
    </dgm:pt>
    <dgm:pt modelId="{E7483AA0-FF7E-41F2-BE00-C7B9E978FE27}" type="parTrans" cxnId="{C299ADC7-393B-478C-9FCD-ECA35B8335E6}">
      <dgm:prSet/>
      <dgm:spPr/>
      <dgm:t>
        <a:bodyPr/>
        <a:lstStyle/>
        <a:p>
          <a:endParaRPr lang="en-US"/>
        </a:p>
      </dgm:t>
    </dgm:pt>
    <dgm:pt modelId="{C70AF67B-D466-47C9-830B-87B355CAF568}" type="sibTrans" cxnId="{C299ADC7-393B-478C-9FCD-ECA35B8335E6}">
      <dgm:prSet/>
      <dgm:spPr/>
      <dgm:t>
        <a:bodyPr/>
        <a:lstStyle/>
        <a:p>
          <a:endParaRPr lang="en-US"/>
        </a:p>
      </dgm:t>
    </dgm:pt>
    <dgm:pt modelId="{084A2A56-4454-4522-89E2-BC76E0417E27}" type="pres">
      <dgm:prSet presAssocID="{93B97EB2-BD93-4940-AE43-A8E05532D4AA}" presName="root" presStyleCnt="0">
        <dgm:presLayoutVars>
          <dgm:dir/>
          <dgm:resizeHandles val="exact"/>
        </dgm:presLayoutVars>
      </dgm:prSet>
      <dgm:spPr/>
    </dgm:pt>
    <dgm:pt modelId="{456903A6-0666-4E90-B9A5-D8DCCF9109A7}" type="pres">
      <dgm:prSet presAssocID="{2ECE2D5C-97C3-4EB7-8EFC-BF3016FFBD2A}" presName="compNode" presStyleCnt="0"/>
      <dgm:spPr/>
    </dgm:pt>
    <dgm:pt modelId="{55CF2C11-E275-498D-9F04-D878746FF36E}" type="pres">
      <dgm:prSet presAssocID="{2ECE2D5C-97C3-4EB7-8EFC-BF3016FFBD2A}" presName="bgRect" presStyleLbl="bgShp" presStyleIdx="0" presStyleCnt="5"/>
      <dgm:spPr/>
    </dgm:pt>
    <dgm:pt modelId="{2455B90A-B68C-4967-8058-403BA9312EE3}" type="pres">
      <dgm:prSet presAssocID="{2ECE2D5C-97C3-4EB7-8EFC-BF3016FFBD2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9952480-61D3-4372-9C52-D78EF6FC3C1D}" type="pres">
      <dgm:prSet presAssocID="{2ECE2D5C-97C3-4EB7-8EFC-BF3016FFBD2A}" presName="spaceRect" presStyleCnt="0"/>
      <dgm:spPr/>
    </dgm:pt>
    <dgm:pt modelId="{73365CE2-C96F-44C3-A3B8-4C14FF73DBEE}" type="pres">
      <dgm:prSet presAssocID="{2ECE2D5C-97C3-4EB7-8EFC-BF3016FFBD2A}" presName="parTx" presStyleLbl="revTx" presStyleIdx="0" presStyleCnt="5">
        <dgm:presLayoutVars>
          <dgm:chMax val="0"/>
          <dgm:chPref val="0"/>
        </dgm:presLayoutVars>
      </dgm:prSet>
      <dgm:spPr/>
    </dgm:pt>
    <dgm:pt modelId="{70C2C43F-EE5C-4309-BA0E-2DD4856EEAFF}" type="pres">
      <dgm:prSet presAssocID="{F06D99D2-68A8-4CDC-81BB-EB1B4B90BD72}" presName="sibTrans" presStyleCnt="0"/>
      <dgm:spPr/>
    </dgm:pt>
    <dgm:pt modelId="{65B415D2-D4B2-4BEE-B240-7E5FD33A8BFB}" type="pres">
      <dgm:prSet presAssocID="{6C433B49-230D-46C6-B4D3-2EA39275377E}" presName="compNode" presStyleCnt="0"/>
      <dgm:spPr/>
    </dgm:pt>
    <dgm:pt modelId="{4D2A4649-AD40-4054-B729-173B9C6EBAD9}" type="pres">
      <dgm:prSet presAssocID="{6C433B49-230D-46C6-B4D3-2EA39275377E}" presName="bgRect" presStyleLbl="bgShp" presStyleIdx="1" presStyleCnt="5"/>
      <dgm:spPr/>
    </dgm:pt>
    <dgm:pt modelId="{3D29052F-47CD-4208-8373-D7000886EBC1}" type="pres">
      <dgm:prSet presAssocID="{6C433B49-230D-46C6-B4D3-2EA39275377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9B816FE-C658-41F3-8CAB-473CA155AE11}" type="pres">
      <dgm:prSet presAssocID="{6C433B49-230D-46C6-B4D3-2EA39275377E}" presName="spaceRect" presStyleCnt="0"/>
      <dgm:spPr/>
    </dgm:pt>
    <dgm:pt modelId="{BF4D6583-78E5-40BE-8137-12E4166F9FF2}" type="pres">
      <dgm:prSet presAssocID="{6C433B49-230D-46C6-B4D3-2EA39275377E}" presName="parTx" presStyleLbl="revTx" presStyleIdx="1" presStyleCnt="5">
        <dgm:presLayoutVars>
          <dgm:chMax val="0"/>
          <dgm:chPref val="0"/>
        </dgm:presLayoutVars>
      </dgm:prSet>
      <dgm:spPr/>
    </dgm:pt>
    <dgm:pt modelId="{8F7C23C7-C8B1-415C-9837-D31AF9D1CB1F}" type="pres">
      <dgm:prSet presAssocID="{658CD833-E32F-40CD-88B9-C935E8844E60}" presName="sibTrans" presStyleCnt="0"/>
      <dgm:spPr/>
    </dgm:pt>
    <dgm:pt modelId="{E1FC2A0B-8C9B-4A96-8DE8-7F5765102366}" type="pres">
      <dgm:prSet presAssocID="{4D9E97CA-8EC6-41E1-9286-0E6C3B9010F2}" presName="compNode" presStyleCnt="0"/>
      <dgm:spPr/>
    </dgm:pt>
    <dgm:pt modelId="{39E47CB9-59AE-4945-8238-FD4F283C063C}" type="pres">
      <dgm:prSet presAssocID="{4D9E97CA-8EC6-41E1-9286-0E6C3B9010F2}" presName="bgRect" presStyleLbl="bgShp" presStyleIdx="2" presStyleCnt="5" custScaleY="122988"/>
      <dgm:spPr/>
    </dgm:pt>
    <dgm:pt modelId="{00C0EAE3-C46E-40C9-B5BB-65C1F1C711FC}" type="pres">
      <dgm:prSet presAssocID="{4D9E97CA-8EC6-41E1-9286-0E6C3B9010F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010F274-D17D-4E11-BD8F-EB3F97A2113A}" type="pres">
      <dgm:prSet presAssocID="{4D9E97CA-8EC6-41E1-9286-0E6C3B9010F2}" presName="spaceRect" presStyleCnt="0"/>
      <dgm:spPr/>
    </dgm:pt>
    <dgm:pt modelId="{EC73F29B-0F26-4E5C-A89E-DE0322376533}" type="pres">
      <dgm:prSet presAssocID="{4D9E97CA-8EC6-41E1-9286-0E6C3B9010F2}" presName="parTx" presStyleLbl="revTx" presStyleIdx="2" presStyleCnt="5">
        <dgm:presLayoutVars>
          <dgm:chMax val="0"/>
          <dgm:chPref val="0"/>
        </dgm:presLayoutVars>
      </dgm:prSet>
      <dgm:spPr/>
    </dgm:pt>
    <dgm:pt modelId="{287ABD8A-B8EC-44DB-9433-6634952495C3}" type="pres">
      <dgm:prSet presAssocID="{6BDDB5D8-803E-45B8-ADE6-0B5E60F4417E}" presName="sibTrans" presStyleCnt="0"/>
      <dgm:spPr/>
    </dgm:pt>
    <dgm:pt modelId="{D2A20054-EF6E-4BF6-A564-1500148FD6C7}" type="pres">
      <dgm:prSet presAssocID="{B3A61C9C-C59B-462C-BE70-83279A408BAF}" presName="compNode" presStyleCnt="0"/>
      <dgm:spPr/>
    </dgm:pt>
    <dgm:pt modelId="{40262611-F4C2-4DBE-B745-1CF48138918D}" type="pres">
      <dgm:prSet presAssocID="{B3A61C9C-C59B-462C-BE70-83279A408BAF}" presName="bgRect" presStyleLbl="bgShp" presStyleIdx="3" presStyleCnt="5"/>
      <dgm:spPr/>
    </dgm:pt>
    <dgm:pt modelId="{547F33A8-61BC-452A-A265-757FAB46B7D1}" type="pres">
      <dgm:prSet presAssocID="{B3A61C9C-C59B-462C-BE70-83279A408BA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1D1B01DA-2632-415E-9D2E-289BC4C9C012}" type="pres">
      <dgm:prSet presAssocID="{B3A61C9C-C59B-462C-BE70-83279A408BAF}" presName="spaceRect" presStyleCnt="0"/>
      <dgm:spPr/>
    </dgm:pt>
    <dgm:pt modelId="{90DE4186-8513-4C57-B7D1-E21F71CF475C}" type="pres">
      <dgm:prSet presAssocID="{B3A61C9C-C59B-462C-BE70-83279A408BAF}" presName="parTx" presStyleLbl="revTx" presStyleIdx="3" presStyleCnt="5">
        <dgm:presLayoutVars>
          <dgm:chMax val="0"/>
          <dgm:chPref val="0"/>
        </dgm:presLayoutVars>
      </dgm:prSet>
      <dgm:spPr/>
    </dgm:pt>
    <dgm:pt modelId="{D0C65BAD-AC8A-4C3C-943D-926917F46ADC}" type="pres">
      <dgm:prSet presAssocID="{3C8283B9-15C2-4511-84B9-419B6BB1DEBC}" presName="sibTrans" presStyleCnt="0"/>
      <dgm:spPr/>
    </dgm:pt>
    <dgm:pt modelId="{D72E7C90-9924-49D2-A29F-1E5F7D68B646}" type="pres">
      <dgm:prSet presAssocID="{FDD60924-C625-4AE2-89E6-D9F6BF5FAA31}" presName="compNode" presStyleCnt="0"/>
      <dgm:spPr/>
    </dgm:pt>
    <dgm:pt modelId="{C60134B6-0F3D-4971-99E2-67CE2AFD8464}" type="pres">
      <dgm:prSet presAssocID="{FDD60924-C625-4AE2-89E6-D9F6BF5FAA31}" presName="bgRect" presStyleLbl="bgShp" presStyleIdx="4" presStyleCnt="5"/>
      <dgm:spPr/>
    </dgm:pt>
    <dgm:pt modelId="{82B7E2EA-8BCE-4782-A95F-2DB5A7015B32}" type="pres">
      <dgm:prSet presAssocID="{FDD60924-C625-4AE2-89E6-D9F6BF5FAA3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2ED1FC6F-1965-4EB0-8F64-DBFE53B8B1E8}" type="pres">
      <dgm:prSet presAssocID="{FDD60924-C625-4AE2-89E6-D9F6BF5FAA31}" presName="spaceRect" presStyleCnt="0"/>
      <dgm:spPr/>
    </dgm:pt>
    <dgm:pt modelId="{37A3DB43-D4F2-4579-856D-2F990201A190}" type="pres">
      <dgm:prSet presAssocID="{FDD60924-C625-4AE2-89E6-D9F6BF5FAA3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C1E3012-F802-4CE5-A701-332E4CFBAFDF}" srcId="{93B97EB2-BD93-4940-AE43-A8E05532D4AA}" destId="{4D9E97CA-8EC6-41E1-9286-0E6C3B9010F2}" srcOrd="2" destOrd="0" parTransId="{CFCBED08-D359-40C7-92A4-890618E91DCB}" sibTransId="{6BDDB5D8-803E-45B8-ADE6-0B5E60F4417E}"/>
    <dgm:cxn modelId="{A0AEC21A-8085-4E5C-8F83-FEA2C7EF0822}" srcId="{93B97EB2-BD93-4940-AE43-A8E05532D4AA}" destId="{2ECE2D5C-97C3-4EB7-8EFC-BF3016FFBD2A}" srcOrd="0" destOrd="0" parTransId="{DECD1F16-772D-455A-91BD-D8F891E011EA}" sibTransId="{F06D99D2-68A8-4CDC-81BB-EB1B4B90BD72}"/>
    <dgm:cxn modelId="{6BD1142F-8A2C-4EAE-970D-2793B729BBB2}" type="presOf" srcId="{FDD60924-C625-4AE2-89E6-D9F6BF5FAA31}" destId="{37A3DB43-D4F2-4579-856D-2F990201A190}" srcOrd="0" destOrd="0" presId="urn:microsoft.com/office/officeart/2018/2/layout/IconVerticalSolidList"/>
    <dgm:cxn modelId="{8C8E9E38-E6A3-499A-A5EB-3CB87B1870D1}" type="presOf" srcId="{6C433B49-230D-46C6-B4D3-2EA39275377E}" destId="{BF4D6583-78E5-40BE-8137-12E4166F9FF2}" srcOrd="0" destOrd="0" presId="urn:microsoft.com/office/officeart/2018/2/layout/IconVerticalSolidList"/>
    <dgm:cxn modelId="{54D40B66-DC5E-4163-9CEF-9C69EC79C685}" type="presOf" srcId="{B3A61C9C-C59B-462C-BE70-83279A408BAF}" destId="{90DE4186-8513-4C57-B7D1-E21F71CF475C}" srcOrd="0" destOrd="0" presId="urn:microsoft.com/office/officeart/2018/2/layout/IconVerticalSolidList"/>
    <dgm:cxn modelId="{F0226C93-72D5-49A1-B201-F95BFA7F69C9}" srcId="{93B97EB2-BD93-4940-AE43-A8E05532D4AA}" destId="{6C433B49-230D-46C6-B4D3-2EA39275377E}" srcOrd="1" destOrd="0" parTransId="{4107BCAF-E17D-4596-9E49-AB0E1D3D73AD}" sibTransId="{658CD833-E32F-40CD-88B9-C935E8844E60}"/>
    <dgm:cxn modelId="{65FEF7A8-CA24-429F-9C50-A6CA0E0B8C52}" type="presOf" srcId="{2ECE2D5C-97C3-4EB7-8EFC-BF3016FFBD2A}" destId="{73365CE2-C96F-44C3-A3B8-4C14FF73DBEE}" srcOrd="0" destOrd="0" presId="urn:microsoft.com/office/officeart/2018/2/layout/IconVerticalSolidList"/>
    <dgm:cxn modelId="{C299ADC7-393B-478C-9FCD-ECA35B8335E6}" srcId="{93B97EB2-BD93-4940-AE43-A8E05532D4AA}" destId="{FDD60924-C625-4AE2-89E6-D9F6BF5FAA31}" srcOrd="4" destOrd="0" parTransId="{E7483AA0-FF7E-41F2-BE00-C7B9E978FE27}" sibTransId="{C70AF67B-D466-47C9-830B-87B355CAF568}"/>
    <dgm:cxn modelId="{4B4C16C8-6AD4-4C8C-9B28-1D6137A8F89A}" type="presOf" srcId="{4D9E97CA-8EC6-41E1-9286-0E6C3B9010F2}" destId="{EC73F29B-0F26-4E5C-A89E-DE0322376533}" srcOrd="0" destOrd="0" presId="urn:microsoft.com/office/officeart/2018/2/layout/IconVerticalSolidList"/>
    <dgm:cxn modelId="{56FAD1DE-0879-4DCC-94AB-553617D7AB4B}" type="presOf" srcId="{93B97EB2-BD93-4940-AE43-A8E05532D4AA}" destId="{084A2A56-4454-4522-89E2-BC76E0417E27}" srcOrd="0" destOrd="0" presId="urn:microsoft.com/office/officeart/2018/2/layout/IconVerticalSolidList"/>
    <dgm:cxn modelId="{0C4E42FC-4451-445A-8D16-098048816499}" srcId="{93B97EB2-BD93-4940-AE43-A8E05532D4AA}" destId="{B3A61C9C-C59B-462C-BE70-83279A408BAF}" srcOrd="3" destOrd="0" parTransId="{306184A3-A82C-42D3-8B07-516EF26BE2CD}" sibTransId="{3C8283B9-15C2-4511-84B9-419B6BB1DEBC}"/>
    <dgm:cxn modelId="{2CC0527B-FF1A-42B0-82CB-C6B35722D324}" type="presParOf" srcId="{084A2A56-4454-4522-89E2-BC76E0417E27}" destId="{456903A6-0666-4E90-B9A5-D8DCCF9109A7}" srcOrd="0" destOrd="0" presId="urn:microsoft.com/office/officeart/2018/2/layout/IconVerticalSolidList"/>
    <dgm:cxn modelId="{704F196C-27E0-495B-A2C2-132407F720F2}" type="presParOf" srcId="{456903A6-0666-4E90-B9A5-D8DCCF9109A7}" destId="{55CF2C11-E275-498D-9F04-D878746FF36E}" srcOrd="0" destOrd="0" presId="urn:microsoft.com/office/officeart/2018/2/layout/IconVerticalSolidList"/>
    <dgm:cxn modelId="{6F5FCF12-D57A-4797-9DAF-59CDB93782F8}" type="presParOf" srcId="{456903A6-0666-4E90-B9A5-D8DCCF9109A7}" destId="{2455B90A-B68C-4967-8058-403BA9312EE3}" srcOrd="1" destOrd="0" presId="urn:microsoft.com/office/officeart/2018/2/layout/IconVerticalSolidList"/>
    <dgm:cxn modelId="{2E8936EE-C0CE-4778-A862-C3AF8B1B4650}" type="presParOf" srcId="{456903A6-0666-4E90-B9A5-D8DCCF9109A7}" destId="{79952480-61D3-4372-9C52-D78EF6FC3C1D}" srcOrd="2" destOrd="0" presId="urn:microsoft.com/office/officeart/2018/2/layout/IconVerticalSolidList"/>
    <dgm:cxn modelId="{5698FF97-AB15-4AF3-9913-7F7678ADF486}" type="presParOf" srcId="{456903A6-0666-4E90-B9A5-D8DCCF9109A7}" destId="{73365CE2-C96F-44C3-A3B8-4C14FF73DBEE}" srcOrd="3" destOrd="0" presId="urn:microsoft.com/office/officeart/2018/2/layout/IconVerticalSolidList"/>
    <dgm:cxn modelId="{886B844A-B2B0-4420-8EC0-C86FC4859478}" type="presParOf" srcId="{084A2A56-4454-4522-89E2-BC76E0417E27}" destId="{70C2C43F-EE5C-4309-BA0E-2DD4856EEAFF}" srcOrd="1" destOrd="0" presId="urn:microsoft.com/office/officeart/2018/2/layout/IconVerticalSolidList"/>
    <dgm:cxn modelId="{FE60ACE5-584D-4BEA-AFE3-A1A0C2244CD7}" type="presParOf" srcId="{084A2A56-4454-4522-89E2-BC76E0417E27}" destId="{65B415D2-D4B2-4BEE-B240-7E5FD33A8BFB}" srcOrd="2" destOrd="0" presId="urn:microsoft.com/office/officeart/2018/2/layout/IconVerticalSolidList"/>
    <dgm:cxn modelId="{7CD73D29-307F-4C93-A100-45D65FB8E6D4}" type="presParOf" srcId="{65B415D2-D4B2-4BEE-B240-7E5FD33A8BFB}" destId="{4D2A4649-AD40-4054-B729-173B9C6EBAD9}" srcOrd="0" destOrd="0" presId="urn:microsoft.com/office/officeart/2018/2/layout/IconVerticalSolidList"/>
    <dgm:cxn modelId="{9D8EFE83-A527-4F43-9667-D2291A586DC8}" type="presParOf" srcId="{65B415D2-D4B2-4BEE-B240-7E5FD33A8BFB}" destId="{3D29052F-47CD-4208-8373-D7000886EBC1}" srcOrd="1" destOrd="0" presId="urn:microsoft.com/office/officeart/2018/2/layout/IconVerticalSolidList"/>
    <dgm:cxn modelId="{86B44854-18F2-4CF9-BC72-044860F0B3C5}" type="presParOf" srcId="{65B415D2-D4B2-4BEE-B240-7E5FD33A8BFB}" destId="{29B816FE-C658-41F3-8CAB-473CA155AE11}" srcOrd="2" destOrd="0" presId="urn:microsoft.com/office/officeart/2018/2/layout/IconVerticalSolidList"/>
    <dgm:cxn modelId="{C2E77DBE-17D0-46B3-A9A7-8298DA5A325B}" type="presParOf" srcId="{65B415D2-D4B2-4BEE-B240-7E5FD33A8BFB}" destId="{BF4D6583-78E5-40BE-8137-12E4166F9FF2}" srcOrd="3" destOrd="0" presId="urn:microsoft.com/office/officeart/2018/2/layout/IconVerticalSolidList"/>
    <dgm:cxn modelId="{00DCB2D9-1629-4FD6-8C4E-362BE414BE9C}" type="presParOf" srcId="{084A2A56-4454-4522-89E2-BC76E0417E27}" destId="{8F7C23C7-C8B1-415C-9837-D31AF9D1CB1F}" srcOrd="3" destOrd="0" presId="urn:microsoft.com/office/officeart/2018/2/layout/IconVerticalSolidList"/>
    <dgm:cxn modelId="{8FF8CD0D-CDD2-4B2F-95AA-608E18403E87}" type="presParOf" srcId="{084A2A56-4454-4522-89E2-BC76E0417E27}" destId="{E1FC2A0B-8C9B-4A96-8DE8-7F5765102366}" srcOrd="4" destOrd="0" presId="urn:microsoft.com/office/officeart/2018/2/layout/IconVerticalSolidList"/>
    <dgm:cxn modelId="{ACFE774E-363C-4213-BCE0-ED27DD8CC91B}" type="presParOf" srcId="{E1FC2A0B-8C9B-4A96-8DE8-7F5765102366}" destId="{39E47CB9-59AE-4945-8238-FD4F283C063C}" srcOrd="0" destOrd="0" presId="urn:microsoft.com/office/officeart/2018/2/layout/IconVerticalSolidList"/>
    <dgm:cxn modelId="{F7A0078B-DC77-4C76-8E92-53022FBD7791}" type="presParOf" srcId="{E1FC2A0B-8C9B-4A96-8DE8-7F5765102366}" destId="{00C0EAE3-C46E-40C9-B5BB-65C1F1C711FC}" srcOrd="1" destOrd="0" presId="urn:microsoft.com/office/officeart/2018/2/layout/IconVerticalSolidList"/>
    <dgm:cxn modelId="{ADBC5F39-D4B8-436B-97B9-ECD91E91BC0A}" type="presParOf" srcId="{E1FC2A0B-8C9B-4A96-8DE8-7F5765102366}" destId="{F010F274-D17D-4E11-BD8F-EB3F97A2113A}" srcOrd="2" destOrd="0" presId="urn:microsoft.com/office/officeart/2018/2/layout/IconVerticalSolidList"/>
    <dgm:cxn modelId="{68FA7F12-0D52-4340-9681-E01BFDAA8B83}" type="presParOf" srcId="{E1FC2A0B-8C9B-4A96-8DE8-7F5765102366}" destId="{EC73F29B-0F26-4E5C-A89E-DE0322376533}" srcOrd="3" destOrd="0" presId="urn:microsoft.com/office/officeart/2018/2/layout/IconVerticalSolidList"/>
    <dgm:cxn modelId="{C0A2F6E2-7A77-4175-B435-379338DCF523}" type="presParOf" srcId="{084A2A56-4454-4522-89E2-BC76E0417E27}" destId="{287ABD8A-B8EC-44DB-9433-6634952495C3}" srcOrd="5" destOrd="0" presId="urn:microsoft.com/office/officeart/2018/2/layout/IconVerticalSolidList"/>
    <dgm:cxn modelId="{7FBA19A8-EA70-4307-BFFE-3C7731468643}" type="presParOf" srcId="{084A2A56-4454-4522-89E2-BC76E0417E27}" destId="{D2A20054-EF6E-4BF6-A564-1500148FD6C7}" srcOrd="6" destOrd="0" presId="urn:microsoft.com/office/officeart/2018/2/layout/IconVerticalSolidList"/>
    <dgm:cxn modelId="{EEBD625E-B488-4448-A01F-8AA3C37FDF89}" type="presParOf" srcId="{D2A20054-EF6E-4BF6-A564-1500148FD6C7}" destId="{40262611-F4C2-4DBE-B745-1CF48138918D}" srcOrd="0" destOrd="0" presId="urn:microsoft.com/office/officeart/2018/2/layout/IconVerticalSolidList"/>
    <dgm:cxn modelId="{80B0E93F-DC8D-4422-B798-664596DBBD2D}" type="presParOf" srcId="{D2A20054-EF6E-4BF6-A564-1500148FD6C7}" destId="{547F33A8-61BC-452A-A265-757FAB46B7D1}" srcOrd="1" destOrd="0" presId="urn:microsoft.com/office/officeart/2018/2/layout/IconVerticalSolidList"/>
    <dgm:cxn modelId="{745FB8CE-78FB-4E43-9BD9-608D2E11F2D6}" type="presParOf" srcId="{D2A20054-EF6E-4BF6-A564-1500148FD6C7}" destId="{1D1B01DA-2632-415E-9D2E-289BC4C9C012}" srcOrd="2" destOrd="0" presId="urn:microsoft.com/office/officeart/2018/2/layout/IconVerticalSolidList"/>
    <dgm:cxn modelId="{4A0FB816-480F-42EB-A704-B1DF873AD6B9}" type="presParOf" srcId="{D2A20054-EF6E-4BF6-A564-1500148FD6C7}" destId="{90DE4186-8513-4C57-B7D1-E21F71CF475C}" srcOrd="3" destOrd="0" presId="urn:microsoft.com/office/officeart/2018/2/layout/IconVerticalSolidList"/>
    <dgm:cxn modelId="{88F8410D-4836-474F-A6D0-3561760FCE18}" type="presParOf" srcId="{084A2A56-4454-4522-89E2-BC76E0417E27}" destId="{D0C65BAD-AC8A-4C3C-943D-926917F46ADC}" srcOrd="7" destOrd="0" presId="urn:microsoft.com/office/officeart/2018/2/layout/IconVerticalSolidList"/>
    <dgm:cxn modelId="{8D3367D5-F98E-4F9C-A4CD-3DC2B8CAD0D6}" type="presParOf" srcId="{084A2A56-4454-4522-89E2-BC76E0417E27}" destId="{D72E7C90-9924-49D2-A29F-1E5F7D68B646}" srcOrd="8" destOrd="0" presId="urn:microsoft.com/office/officeart/2018/2/layout/IconVerticalSolidList"/>
    <dgm:cxn modelId="{EEA95398-E45E-44FB-9D28-8D9DF1A6DA49}" type="presParOf" srcId="{D72E7C90-9924-49D2-A29F-1E5F7D68B646}" destId="{C60134B6-0F3D-4971-99E2-67CE2AFD8464}" srcOrd="0" destOrd="0" presId="urn:microsoft.com/office/officeart/2018/2/layout/IconVerticalSolidList"/>
    <dgm:cxn modelId="{1C4D7BB6-FC4F-456E-957B-EB65D7D8AB7B}" type="presParOf" srcId="{D72E7C90-9924-49D2-A29F-1E5F7D68B646}" destId="{82B7E2EA-8BCE-4782-A95F-2DB5A7015B32}" srcOrd="1" destOrd="0" presId="urn:microsoft.com/office/officeart/2018/2/layout/IconVerticalSolidList"/>
    <dgm:cxn modelId="{FDB9E38F-76E7-4983-9253-C44E580F0006}" type="presParOf" srcId="{D72E7C90-9924-49D2-A29F-1E5F7D68B646}" destId="{2ED1FC6F-1965-4EB0-8F64-DBFE53B8B1E8}" srcOrd="2" destOrd="0" presId="urn:microsoft.com/office/officeart/2018/2/layout/IconVerticalSolidList"/>
    <dgm:cxn modelId="{1C54AFF2-C97C-40D3-AB8F-237B2F32735B}" type="presParOf" srcId="{D72E7C90-9924-49D2-A29F-1E5F7D68B646}" destId="{37A3DB43-D4F2-4579-856D-2F990201A19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F2C11-E275-498D-9F04-D878746FF36E}">
      <dsp:nvSpPr>
        <dsp:cNvPr id="0" name=""/>
        <dsp:cNvSpPr/>
      </dsp:nvSpPr>
      <dsp:spPr>
        <a:xfrm>
          <a:off x="0" y="47266"/>
          <a:ext cx="5594553" cy="7099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5B90A-B68C-4967-8058-403BA9312EE3}">
      <dsp:nvSpPr>
        <dsp:cNvPr id="0" name=""/>
        <dsp:cNvSpPr/>
      </dsp:nvSpPr>
      <dsp:spPr>
        <a:xfrm>
          <a:off x="214771" y="207014"/>
          <a:ext cx="390874" cy="3904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65CE2-C96F-44C3-A3B8-4C14FF73DBEE}">
      <dsp:nvSpPr>
        <dsp:cNvPr id="0" name=""/>
        <dsp:cNvSpPr/>
      </dsp:nvSpPr>
      <dsp:spPr>
        <a:xfrm>
          <a:off x="820417" y="47266"/>
          <a:ext cx="4737072" cy="776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85" tIns="82185" rIns="82185" bIns="8218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2">
                  <a:lumMod val="90000"/>
                  <a:lumOff val="10000"/>
                </a:schemeClr>
              </a:solidFill>
            </a:rPr>
            <a:t>ELCSS Course Overview</a:t>
          </a:r>
          <a:endParaRPr lang="en-US" sz="2000" kern="1200" dirty="0">
            <a:solidFill>
              <a:schemeClr val="tx2">
                <a:lumMod val="90000"/>
                <a:lumOff val="10000"/>
              </a:schemeClr>
            </a:solidFill>
          </a:endParaRPr>
        </a:p>
      </dsp:txBody>
      <dsp:txXfrm>
        <a:off x="820417" y="47266"/>
        <a:ext cx="4737072" cy="776548"/>
      </dsp:txXfrm>
    </dsp:sp>
    <dsp:sp modelId="{4D2A4649-AD40-4054-B729-173B9C6EBAD9}">
      <dsp:nvSpPr>
        <dsp:cNvPr id="0" name=""/>
        <dsp:cNvSpPr/>
      </dsp:nvSpPr>
      <dsp:spPr>
        <a:xfrm>
          <a:off x="0" y="1017953"/>
          <a:ext cx="5594553" cy="7099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9052F-47CD-4208-8373-D7000886EBC1}">
      <dsp:nvSpPr>
        <dsp:cNvPr id="0" name=""/>
        <dsp:cNvSpPr/>
      </dsp:nvSpPr>
      <dsp:spPr>
        <a:xfrm>
          <a:off x="214771" y="1177700"/>
          <a:ext cx="390874" cy="3904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D6583-78E5-40BE-8137-12E4166F9FF2}">
      <dsp:nvSpPr>
        <dsp:cNvPr id="0" name=""/>
        <dsp:cNvSpPr/>
      </dsp:nvSpPr>
      <dsp:spPr>
        <a:xfrm>
          <a:off x="820417" y="1017953"/>
          <a:ext cx="4737072" cy="776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85" tIns="82185" rIns="82185" bIns="8218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2">
                  <a:lumMod val="90000"/>
                  <a:lumOff val="10000"/>
                </a:schemeClr>
              </a:solidFill>
            </a:rPr>
            <a:t>This five-day course is designed for students who have studied Latin for one to three years and are preparing for their GCSE exams in June 2027. </a:t>
          </a:r>
          <a:endParaRPr lang="en-US" sz="1400" kern="1200" dirty="0">
            <a:solidFill>
              <a:schemeClr val="tx2">
                <a:lumMod val="90000"/>
                <a:lumOff val="10000"/>
              </a:schemeClr>
            </a:solidFill>
          </a:endParaRPr>
        </a:p>
      </dsp:txBody>
      <dsp:txXfrm>
        <a:off x="820417" y="1017953"/>
        <a:ext cx="4737072" cy="776548"/>
      </dsp:txXfrm>
    </dsp:sp>
    <dsp:sp modelId="{39E47CB9-59AE-4945-8238-FD4F283C063C}">
      <dsp:nvSpPr>
        <dsp:cNvPr id="0" name=""/>
        <dsp:cNvSpPr/>
      </dsp:nvSpPr>
      <dsp:spPr>
        <a:xfrm>
          <a:off x="0" y="1988639"/>
          <a:ext cx="5594553" cy="8731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0EAE3-C46E-40C9-B5BB-65C1F1C711FC}">
      <dsp:nvSpPr>
        <dsp:cNvPr id="0" name=""/>
        <dsp:cNvSpPr/>
      </dsp:nvSpPr>
      <dsp:spPr>
        <a:xfrm>
          <a:off x="214771" y="2229992"/>
          <a:ext cx="390874" cy="3904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3F29B-0F26-4E5C-A89E-DE0322376533}">
      <dsp:nvSpPr>
        <dsp:cNvPr id="0" name=""/>
        <dsp:cNvSpPr/>
      </dsp:nvSpPr>
      <dsp:spPr>
        <a:xfrm>
          <a:off x="820417" y="2070245"/>
          <a:ext cx="4737072" cy="776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85" tIns="82185" rIns="82185" bIns="8218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2">
                  <a:lumMod val="90000"/>
                  <a:lumOff val="10000"/>
                </a:schemeClr>
              </a:solidFill>
            </a:rPr>
            <a:t>It is especially helpful for anyone who has just finished Yr10 and wants to strengthen their skills in the language component of the course, particularly fine-tuning key vocabulary and grammar. </a:t>
          </a:r>
          <a:endParaRPr lang="en-US" sz="1400" kern="1200" dirty="0">
            <a:solidFill>
              <a:schemeClr val="tx2">
                <a:lumMod val="90000"/>
                <a:lumOff val="10000"/>
              </a:schemeClr>
            </a:solidFill>
          </a:endParaRPr>
        </a:p>
      </dsp:txBody>
      <dsp:txXfrm>
        <a:off x="820417" y="2070245"/>
        <a:ext cx="4737072" cy="776548"/>
      </dsp:txXfrm>
    </dsp:sp>
    <dsp:sp modelId="{40262611-F4C2-4DBE-B745-1CF48138918D}">
      <dsp:nvSpPr>
        <dsp:cNvPr id="0" name=""/>
        <dsp:cNvSpPr/>
      </dsp:nvSpPr>
      <dsp:spPr>
        <a:xfrm>
          <a:off x="0" y="3055976"/>
          <a:ext cx="5594553" cy="7099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F33A8-61BC-452A-A265-757FAB46B7D1}">
      <dsp:nvSpPr>
        <dsp:cNvPr id="0" name=""/>
        <dsp:cNvSpPr/>
      </dsp:nvSpPr>
      <dsp:spPr>
        <a:xfrm>
          <a:off x="214771" y="3215723"/>
          <a:ext cx="390874" cy="3904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E4186-8513-4C57-B7D1-E21F71CF475C}">
      <dsp:nvSpPr>
        <dsp:cNvPr id="0" name=""/>
        <dsp:cNvSpPr/>
      </dsp:nvSpPr>
      <dsp:spPr>
        <a:xfrm>
          <a:off x="820417" y="3055976"/>
          <a:ext cx="4737072" cy="776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85" tIns="82185" rIns="82185" bIns="8218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2">
                  <a:lumMod val="90000"/>
                  <a:lumOff val="10000"/>
                </a:schemeClr>
              </a:solidFill>
            </a:rPr>
            <a:t>Taught by expert classics teachers, the sessions focus on making Latin clearer, more manageable, and even enjoyable. </a:t>
          </a:r>
          <a:endParaRPr lang="en-US" sz="1400" kern="1200" dirty="0">
            <a:solidFill>
              <a:schemeClr val="tx2">
                <a:lumMod val="90000"/>
                <a:lumOff val="10000"/>
              </a:schemeClr>
            </a:solidFill>
          </a:endParaRPr>
        </a:p>
      </dsp:txBody>
      <dsp:txXfrm>
        <a:off x="820417" y="3055976"/>
        <a:ext cx="4737072" cy="776548"/>
      </dsp:txXfrm>
    </dsp:sp>
    <dsp:sp modelId="{C60134B6-0F3D-4971-99E2-67CE2AFD8464}">
      <dsp:nvSpPr>
        <dsp:cNvPr id="0" name=""/>
        <dsp:cNvSpPr/>
      </dsp:nvSpPr>
      <dsp:spPr>
        <a:xfrm>
          <a:off x="0" y="4026662"/>
          <a:ext cx="5594553" cy="7099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7E2EA-8BCE-4782-A95F-2DB5A7015B32}">
      <dsp:nvSpPr>
        <dsp:cNvPr id="0" name=""/>
        <dsp:cNvSpPr/>
      </dsp:nvSpPr>
      <dsp:spPr>
        <a:xfrm>
          <a:off x="214771" y="4186409"/>
          <a:ext cx="390874" cy="39049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3DB43-D4F2-4579-856D-2F990201A190}">
      <dsp:nvSpPr>
        <dsp:cNvPr id="0" name=""/>
        <dsp:cNvSpPr/>
      </dsp:nvSpPr>
      <dsp:spPr>
        <a:xfrm>
          <a:off x="820417" y="4026662"/>
          <a:ext cx="4737072" cy="776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85" tIns="82185" rIns="82185" bIns="8218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2">
                  <a:lumMod val="90000"/>
                  <a:lumOff val="10000"/>
                </a:schemeClr>
              </a:solidFill>
            </a:rPr>
            <a:t>You’ll work through essential grammar and syntax needed for GCSE success by working on your exam technique and completing engaging learning activities.</a:t>
          </a:r>
          <a:endParaRPr lang="en-US" sz="1400" kern="1200" dirty="0">
            <a:solidFill>
              <a:schemeClr val="tx2">
                <a:lumMod val="90000"/>
                <a:lumOff val="10000"/>
              </a:schemeClr>
            </a:solidFill>
          </a:endParaRPr>
        </a:p>
      </dsp:txBody>
      <dsp:txXfrm>
        <a:off x="820417" y="4026662"/>
        <a:ext cx="4737072" cy="776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A8C78-DC0A-BC22-5609-16E749188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ADAF4-C6C3-F9B2-B566-5AD6D9F46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22A1C-C3DB-77A0-8D3D-8D07BD4C9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55DE-2538-4986-9A06-2E59B864E654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01E59-D1DE-DA03-0766-0F77C38D2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97BCD-0E54-87B3-76D7-63F0FC067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36EA-19CA-4350-B2C6-D1F9787A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59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7DF45-ED3E-A99F-44A7-80B6FCCB2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F2B678-12A7-B66C-9790-6F661B4A7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AB27C-894D-B51D-C410-82E6B74A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55DE-2538-4986-9A06-2E59B864E654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ED840-5D38-3771-5AD3-A13F0C843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CCADA-21EB-E2DC-6630-52AC32AA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36EA-19CA-4350-B2C6-D1F9787A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04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33B06D-033C-BE0D-BB31-2DA0DFCFA9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DFB68-709F-9F03-2D09-1CE30B392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4C8A0-97F5-EC49-EAC3-B9B1833BA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55DE-2538-4986-9A06-2E59B864E654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4D5E6-B1B8-ECA2-FB98-95145D158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46EBA-D60C-96F2-59A4-02B4BF4F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36EA-19CA-4350-B2C6-D1F9787A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53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1F822-38AE-BF50-94C7-C6827099C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9BE37-8CA0-9F1C-3B20-311C09B3A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2C9BD-15A9-6C0F-85E0-022F5787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55DE-2538-4986-9A06-2E59B864E654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3711C-FE20-D5B4-EF9A-D2A99D28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0117D-EB2A-3062-6597-C9408FFE7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36EA-19CA-4350-B2C6-D1F9787A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88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E0EC7-C431-8D4E-7EA0-977DBEE4D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2B0BA-A5F7-E637-7C60-FD5441C49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87BF1-87BE-3C7C-A584-4A390A96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55DE-2538-4986-9A06-2E59B864E654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00432-E60B-E01B-42C5-FF1CE33B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2F9A1-46DA-8CFC-0174-0E42F33D3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36EA-19CA-4350-B2C6-D1F9787A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5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19F4E-B717-AB7A-8656-DEBF1B737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72868-6E02-1D49-627A-A4582CA69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84866-7D5A-C1F8-6D2D-B580B3F45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16C96-8078-DDAE-4525-D606D69FF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55DE-2538-4986-9A06-2E59B864E654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C83CD-5C42-04F9-44F2-0DFEEBF33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B85F9-E764-2DE5-7568-404CDCFCB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36EA-19CA-4350-B2C6-D1F9787A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67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DFC9B-BA07-47C5-8938-62FAC187D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7129D-B455-8566-490A-8D45E00AC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D1703-8980-02B3-6AD4-E35539944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0E24C-7897-5205-214C-1518C515B5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0C4109-A4F4-29F4-754B-6C88ACC8F1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599EE-B9B4-7A40-D3AD-DC54F52FF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55DE-2538-4986-9A06-2E59B864E654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C7E972-E718-B70A-CC9F-15A01FFEB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A3B82-A460-1045-CEEB-1F7625E2F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36EA-19CA-4350-B2C6-D1F9787A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59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3574F-3817-17C9-365E-BA07BFCE6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BFD18-7FD1-A3B1-537B-A13B14AE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55DE-2538-4986-9A06-2E59B864E654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0A56D-E974-8F15-0BE8-EE676A0A7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2D8489-76E8-57A1-06B8-C60AA8E81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36EA-19CA-4350-B2C6-D1F9787A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46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0F52D9-0618-1F22-8592-2CA52B82B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55DE-2538-4986-9A06-2E59B864E654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6A1063-C733-5398-A338-CBD2A03BB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A1CE5-60FD-9791-8406-58A323127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36EA-19CA-4350-B2C6-D1F9787A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9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CDE9-FE19-0148-22DC-04291BC7C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C0C07-A8C7-6909-3E37-C40AFC504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362C6-F6BC-3917-3840-F00867BED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D8752-AF25-4D79-5B7A-9B7EE3312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55DE-2538-4986-9A06-2E59B864E654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859C6-A812-6BB8-0833-05268529F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AB8BB-0D76-1E0A-E9BA-F16DC606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36EA-19CA-4350-B2C6-D1F9787A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95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A6AFC-1E3B-D8AE-E370-B689A079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57350-BE64-2D05-DF38-1D108631D0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4444E-F712-2280-A73F-9FE9D0D02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64745-26E1-0DC3-8B7E-68996E04E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55DE-2538-4986-9A06-2E59B864E654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5BDEB-8942-05AD-BFD1-6667E41E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47568-D99B-472D-4364-450586C4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36EA-19CA-4350-B2C6-D1F9787A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31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B655DB-0825-5307-A705-47283909A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461F0-EA94-AA0F-E331-1FEFCD503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AE9E5-6113-DF64-8BB3-9D6D65CCD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3D55DE-2538-4986-9A06-2E59B864E654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23C4B-3EC7-CE89-01F4-86A7D6439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33BB2-9586-7054-7214-2CC338A5E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5736EA-19CA-4350-B2C6-D1F9787A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61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2.wdp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white image of a person&#10;&#10;AI-generated content may be incorrect.">
            <a:extLst>
              <a:ext uri="{FF2B5EF4-FFF2-40B4-BE49-F238E27FC236}">
                <a16:creationId xmlns:a16="http://schemas.microsoft.com/office/drawing/2014/main" id="{7F91F11B-6B14-D9A3-0047-E3E8FBF7B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6" t="5596" r="5078" b="4366"/>
          <a:stretch>
            <a:fillRect/>
          </a:stretch>
        </p:blipFill>
        <p:spPr>
          <a:xfrm>
            <a:off x="10559846" y="58992"/>
            <a:ext cx="1543664" cy="153791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6B0871-AD5B-1A1B-4B63-829CCC3FB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68" y="181896"/>
            <a:ext cx="11906864" cy="1430593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latin typeface="+mn-lt"/>
              </a:rPr>
            </a:br>
            <a:r>
              <a:rPr lang="en-GB" sz="33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East London Classics Summer School</a:t>
            </a:r>
            <a:br>
              <a:rPr lang="en-GB" sz="33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en-GB" sz="33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Yr10 GCSE Latin Language Course | 5-Days </a:t>
            </a:r>
            <a:br>
              <a:rPr lang="en-GB" sz="33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en-GB" sz="31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Mon 27 July - Fri 31 July 2026 (£250)</a:t>
            </a:r>
            <a:br>
              <a:rPr lang="en-GB" sz="31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en-GB" sz="31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Hackney, East London </a:t>
            </a:r>
            <a:br>
              <a:rPr lang="en-GB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</a:br>
            <a:endParaRPr lang="en-GB" dirty="0">
              <a:latin typeface="+mn-lt"/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23EE3E2F-9E17-9919-AB24-65E7659768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351329"/>
              </p:ext>
            </p:extLst>
          </p:nvPr>
        </p:nvGraphicFramePr>
        <p:xfrm>
          <a:off x="176981" y="1825625"/>
          <a:ext cx="5594554" cy="4850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5C3341-BBE5-4883-C843-F454E9756A58}"/>
              </a:ext>
            </a:extLst>
          </p:cNvPr>
          <p:cNvSpPr txBox="1">
            <a:spLocks/>
          </p:cNvSpPr>
          <p:nvPr/>
        </p:nvSpPr>
        <p:spPr>
          <a:xfrm>
            <a:off x="6410634" y="1268356"/>
            <a:ext cx="5594554" cy="584036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Course Outcomes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500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5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By the end of the week, you will:</a:t>
            </a:r>
          </a:p>
          <a:p>
            <a:pPr marL="228600" lvl="1">
              <a:lnSpc>
                <a:spcPct val="120000"/>
              </a:lnSpc>
              <a:spcBef>
                <a:spcPts val="0"/>
              </a:spcBef>
            </a:pPr>
            <a:r>
              <a:rPr lang="en-GB" sz="2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understand key grammatical and syntactical structures that will appear in GCSE Latin language exam.</a:t>
            </a:r>
          </a:p>
          <a:p>
            <a:pPr marL="228600" lvl="1">
              <a:lnSpc>
                <a:spcPct val="120000"/>
              </a:lnSpc>
              <a:spcBef>
                <a:spcPts val="0"/>
              </a:spcBef>
            </a:pPr>
            <a:r>
              <a:rPr lang="en-GB" sz="2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recognise these constructions even when they appear in unfamiliar “unseen” passages.</a:t>
            </a:r>
          </a:p>
          <a:p>
            <a:pPr marL="228600" lvl="1">
              <a:lnSpc>
                <a:spcPct val="120000"/>
              </a:lnSpc>
              <a:spcBef>
                <a:spcPts val="0"/>
              </a:spcBef>
            </a:pPr>
            <a:r>
              <a:rPr lang="en-GB" sz="2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translate more confidently and accurately.</a:t>
            </a:r>
          </a:p>
          <a:p>
            <a:pPr marL="228600" lvl="1">
              <a:lnSpc>
                <a:spcPct val="120000"/>
              </a:lnSpc>
              <a:spcBef>
                <a:spcPts val="0"/>
              </a:spcBef>
            </a:pPr>
            <a:r>
              <a:rPr lang="en-GB" sz="2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feel more secure in your Latin reading skills, boosting both your exam performance and your appreciation of the classical </a:t>
            </a:r>
            <a:r>
              <a:rPr lang="en-GB" sz="2500">
                <a:solidFill>
                  <a:schemeClr val="tx2">
                    <a:lumMod val="90000"/>
                    <a:lumOff val="10000"/>
                  </a:schemeClr>
                </a:solidFill>
              </a:rPr>
              <a:t>world.</a:t>
            </a:r>
          </a:p>
          <a:p>
            <a:pPr marL="228600" lvl="1">
              <a:lnSpc>
                <a:spcPct val="120000"/>
              </a:lnSpc>
              <a:spcBef>
                <a:spcPts val="0"/>
              </a:spcBef>
            </a:pPr>
            <a:endParaRPr lang="en-GB" sz="25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5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ELCSS Summer School 2025 – student feedback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5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 thought the quality of teaching, the lessons and the overall experience was very excellent. I enjoyed it!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5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Thank you for the lessons.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5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This was so amazing and thank you so much.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5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 hindsight  it’s a very  riveting experience and it helps deepen your knowledge.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5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Thank you so much for this, it’s been an amazing experience!</a:t>
            </a:r>
          </a:p>
          <a:p>
            <a:pPr marL="0" lvl="1" indent="0">
              <a:spcBef>
                <a:spcPts val="1000"/>
              </a:spcBef>
              <a:buNone/>
            </a:pPr>
            <a:endParaRPr lang="en-GB" sz="1800" dirty="0"/>
          </a:p>
          <a:p>
            <a:pPr marL="0" lvl="1" indent="0">
              <a:spcBef>
                <a:spcPts val="1000"/>
              </a:spcBef>
              <a:buNone/>
            </a:pPr>
            <a:endParaRPr lang="en-GB" sz="1900" dirty="0"/>
          </a:p>
          <a:p>
            <a:pPr marL="228600" lvl="1">
              <a:spcBef>
                <a:spcPts val="1000"/>
              </a:spcBef>
            </a:pPr>
            <a:endParaRPr lang="en-GB" sz="1900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3" name="Picture 12" descr="A collage of logos&#10;&#10;AI-generated content may be incorrect.">
            <a:extLst>
              <a:ext uri="{FF2B5EF4-FFF2-40B4-BE49-F238E27FC236}">
                <a16:creationId xmlns:a16="http://schemas.microsoft.com/office/drawing/2014/main" id="{F8D92BC1-6685-AD59-315E-C9C8BD187C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968" y="77289"/>
            <a:ext cx="1742371" cy="15352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26770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583EF0-95B6-693D-5B1C-C5D3DBCD4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£250 for 5-days (snacks included)</a:t>
            </a:r>
            <a:br>
              <a:rPr lang="en-US" sz="2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Financial support available due to support of our amazing sponsors – please ask!</a:t>
            </a:r>
            <a:b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sz="2600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gratias</a:t>
            </a:r>
            <a:r>
              <a:rPr lang="en-US" sz="26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vobis </a:t>
            </a:r>
            <a:r>
              <a:rPr lang="en-US" sz="2600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agimus</a:t>
            </a:r>
            <a:r>
              <a:rPr lang="en-US" sz="26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sX0" fmla="*/ 0 w 3291840"/>
              <a:gd name="csY0" fmla="*/ 0 h 18288"/>
              <a:gd name="csX1" fmla="*/ 658368 w 3291840"/>
              <a:gd name="csY1" fmla="*/ 0 h 18288"/>
              <a:gd name="csX2" fmla="*/ 1283818 w 3291840"/>
              <a:gd name="csY2" fmla="*/ 0 h 18288"/>
              <a:gd name="csX3" fmla="*/ 1909267 w 3291840"/>
              <a:gd name="csY3" fmla="*/ 0 h 18288"/>
              <a:gd name="csX4" fmla="*/ 2633472 w 3291840"/>
              <a:gd name="csY4" fmla="*/ 0 h 18288"/>
              <a:gd name="csX5" fmla="*/ 3291840 w 3291840"/>
              <a:gd name="csY5" fmla="*/ 0 h 18288"/>
              <a:gd name="csX6" fmla="*/ 3291840 w 3291840"/>
              <a:gd name="csY6" fmla="*/ 18288 h 18288"/>
              <a:gd name="csX7" fmla="*/ 2633472 w 3291840"/>
              <a:gd name="csY7" fmla="*/ 18288 h 18288"/>
              <a:gd name="csX8" fmla="*/ 2073859 w 3291840"/>
              <a:gd name="csY8" fmla="*/ 18288 h 18288"/>
              <a:gd name="csX9" fmla="*/ 1448410 w 3291840"/>
              <a:gd name="csY9" fmla="*/ 18288 h 18288"/>
              <a:gd name="csX10" fmla="*/ 822960 w 3291840"/>
              <a:gd name="csY10" fmla="*/ 18288 h 18288"/>
              <a:gd name="csX11" fmla="*/ 0 w 3291840"/>
              <a:gd name="csY11" fmla="*/ 18288 h 18288"/>
              <a:gd name="csX12" fmla="*/ 0 w 329184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qr code on a purple square&#10;&#10;AI-generated content may be incorrect.">
            <a:extLst>
              <a:ext uri="{FF2B5EF4-FFF2-40B4-BE49-F238E27FC236}">
                <a16:creationId xmlns:a16="http://schemas.microsoft.com/office/drawing/2014/main" id="{4DC15CE6-1AD5-50A5-4118-E51EB4E5A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56" y="2642616"/>
            <a:ext cx="3605784" cy="3605784"/>
          </a:xfrm>
          <a:prstGeom prst="rect">
            <a:avLst/>
          </a:prstGeom>
        </p:spPr>
      </p:pic>
      <p:pic>
        <p:nvPicPr>
          <p:cNvPr id="4" name="Picture 3" descr="A collage of logos&#10;&#10;AI-generated content may be incorrect.">
            <a:extLst>
              <a:ext uri="{FF2B5EF4-FFF2-40B4-BE49-F238E27FC236}">
                <a16:creationId xmlns:a16="http://schemas.microsoft.com/office/drawing/2014/main" id="{2BA181FD-B4D4-C01A-5724-51997E955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997" y="2642616"/>
            <a:ext cx="4305414" cy="36057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A6E0A8-7D38-21E4-D88B-5DA7105BB68A}"/>
              </a:ext>
            </a:extLst>
          </p:cNvPr>
          <p:cNvSpPr txBox="1"/>
          <p:nvPr/>
        </p:nvSpPr>
        <p:spPr>
          <a:xfrm>
            <a:off x="4279690" y="1912980"/>
            <a:ext cx="380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eastlondoncss@gmail.com</a:t>
            </a:r>
          </a:p>
        </p:txBody>
      </p:sp>
    </p:spTree>
    <p:extLst>
      <p:ext uri="{BB962C8B-B14F-4D97-AF65-F5344CB8AC3E}">
        <p14:creationId xmlns:p14="http://schemas.microsoft.com/office/powerpoint/2010/main" val="328845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2992</TotalTime>
  <Words>310</Words>
  <Application>Microsoft Office PowerPoint</Application>
  <PresentationFormat>Widescreen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 East London Classics Summer School Yr10 GCSE Latin Language Course | 5-Days  Mon 27 July - Fri 31 July 2026 (£250) Hackney, East London  </vt:lpstr>
      <vt:lpstr>£250 for 5-days (snacks included) Financial support available due to support of our amazing sponsors – please ask! gratias vobis agimus </vt:lpstr>
    </vt:vector>
  </TitlesOfParts>
  <Company>Loreto College St Albans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 Wicks</dc:creator>
  <cp:lastModifiedBy>Sarah Merali-Smith</cp:lastModifiedBy>
  <cp:revision>24</cp:revision>
  <dcterms:created xsi:type="dcterms:W3CDTF">2025-12-04T13:46:44Z</dcterms:created>
  <dcterms:modified xsi:type="dcterms:W3CDTF">2026-01-23T12:03:29Z</dcterms:modified>
</cp:coreProperties>
</file>